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2" r:id="rId3"/>
    <p:sldId id="257" r:id="rId4"/>
    <p:sldId id="267" r:id="rId5"/>
    <p:sldId id="268" r:id="rId6"/>
    <p:sldId id="259" r:id="rId7"/>
    <p:sldId id="260" r:id="rId8"/>
    <p:sldId id="261" r:id="rId9"/>
    <p:sldId id="263" r:id="rId10"/>
    <p:sldId id="285" r:id="rId11"/>
    <p:sldId id="265" r:id="rId12"/>
    <p:sldId id="264" r:id="rId13"/>
    <p:sldId id="266" r:id="rId14"/>
    <p:sldId id="274" r:id="rId15"/>
    <p:sldId id="286" r:id="rId16"/>
    <p:sldId id="270" r:id="rId17"/>
    <p:sldId id="269" r:id="rId18"/>
    <p:sldId id="275" r:id="rId19"/>
    <p:sldId id="287" r:id="rId20"/>
    <p:sldId id="276" r:id="rId21"/>
    <p:sldId id="289" r:id="rId22"/>
    <p:sldId id="271" r:id="rId23"/>
    <p:sldId id="273" r:id="rId24"/>
    <p:sldId id="272" r:id="rId25"/>
    <p:sldId id="290" r:id="rId26"/>
    <p:sldId id="279" r:id="rId27"/>
    <p:sldId id="281" r:id="rId28"/>
    <p:sldId id="280" r:id="rId29"/>
    <p:sldId id="282" r:id="rId30"/>
    <p:sldId id="288" r:id="rId31"/>
    <p:sldId id="278" r:id="rId32"/>
    <p:sldId id="277" r:id="rId33"/>
    <p:sldId id="283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/>
    <p:restoredTop sz="94768"/>
  </p:normalViewPr>
  <p:slideViewPr>
    <p:cSldViewPr snapToGrid="0" snapToObjects="1">
      <p:cViewPr varScale="1">
        <p:scale>
          <a:sx n="106" d="100"/>
          <a:sy n="106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F22CE-164A-1944-80C7-5C171BB70A0E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CC6E1-C436-C54C-9401-76666B417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9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C6E1-C436-C54C-9401-76666B4174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C6E1-C436-C54C-9401-76666B4174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8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CC6E1-C436-C54C-9401-76666B4174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93D2-78C1-4548-8DB5-02B467E1A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BBB61-9A1B-9D4D-AEA6-696421C1F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023A-8D0D-8949-A958-01568123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C9437-895F-224C-B746-FFFC9F15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5E001-136E-C74F-A6B3-830B6F8D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8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1EBD-7376-4042-8E5C-D9861DB9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A7DB7-0B84-FA4B-93AE-49179FEFC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52794-42E2-284C-BECE-7D2E5A5F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45A7-05D4-824C-A05A-BDD82292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FE575-5410-8A44-A0E7-FD97BFD7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2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A89773-E059-FE4C-9A84-16CAFDA92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8C29C-9422-B54C-85CA-A9727D369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977B4-1E58-F443-B843-F0E3E5C2C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204E7-79AC-0640-8952-E82F31AC3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E26F-227D-9540-A99D-51E3575B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7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9C81-5C4B-454B-AFB2-28120F8F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02CE6-94E7-A349-BED7-755F94BB1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5CBD-BC4D-E54B-AEE4-97C2036F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C79C2-3401-3F42-8B69-316F573E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266BE-DB33-1A42-B019-643640C6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51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452A-7AF9-0046-B726-D2C9E5CB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CE5F8-689A-0340-9E54-1C2ECDA9A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756F8-3486-A24A-8336-F1E876BD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2CC86-CF59-B64E-8868-28D4D000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663DA-D67D-CC4F-B21A-E4CE91BB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5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C9C5-2024-0C49-8AF6-DB5196BC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A348E-0BE4-8540-A4EB-0E183C786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E9585-8588-8645-A2DE-7D1AB57DA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6C3E3-820F-7142-9DB4-9D213639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DF646-BB63-1242-92E6-0F2131DA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A340D-456D-DB4F-ABF0-F2854AEC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4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AD52-8F20-D84D-A4D8-37ACF61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9E2B5-5F7C-EA4D-8C26-1F3527291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E995B-4CC7-7449-8CEA-E33E611CA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556C0-9E1D-B54B-A2C7-48FD27A38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DF72B6-6D20-A64E-931E-44D1F9671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D46CD-3A2B-DA42-85B8-F1D5ED52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651B2-D628-4543-A3B5-0F571478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A9243-7345-D045-865E-6E83CF4E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1B03-4943-AA4D-90AF-F24ED55B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36BB36-3876-234F-B917-E9ECB3EF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1C58E-0FBA-0941-A5B6-8FFC32DF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A8100-5E2B-3D48-89C8-46A378AC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8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C83CD-9051-3A42-8E6C-20D8A715A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89CB4-F857-2049-ADE6-9F76559E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60DCC-50CF-3B48-90C0-DAA6C297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8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7FDF-F173-3447-96F5-55F15E48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1B86-ACCF-BF4A-AA7A-E8004035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9D40D-7360-4448-BDD7-108F88181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1AE3C-E26E-CC49-93CE-2A2903E2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BFA07-9A43-3142-AC72-A343A598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F3F02-5FDF-5C40-BB2F-AC5935CA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5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6DC-7800-154D-84A9-91DB2F8C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BA5C9-94B0-434C-9518-6EE19380E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5C35F-1E49-B745-AC1E-268EDE410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C4371-E521-744D-8C35-79A1E73B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21412-6A98-4A40-B92F-C4D18550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2EC92-92CF-BB47-80F5-CF46F514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77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6346DF-E901-7346-9149-7AEE931A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EC646-1025-2A44-BBD1-8EFE6524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DFCB2-F779-5640-85DD-4EA5A93FC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B0F15-BB65-D648-B8B6-1859DC9D50EB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7ADF1-B75B-C341-86A3-3830A184A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221DA-08C3-5948-946C-FC637C72A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70BA3-A14C-2E4D-8821-11EF89EE8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talmy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almy/sre2020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04B0B-7151-0545-A12C-5173C7B3C4DA}"/>
              </a:ext>
            </a:extLst>
          </p:cNvPr>
          <p:cNvSpPr txBox="1"/>
          <p:nvPr/>
        </p:nvSpPr>
        <p:spPr>
          <a:xfrm>
            <a:off x="456640" y="64762"/>
            <a:ext cx="11478685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Introduction to version control in computer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329F7-38C0-0A4E-9682-C63F6712B517}"/>
              </a:ext>
            </a:extLst>
          </p:cNvPr>
          <p:cNvSpPr txBox="1"/>
          <p:nvPr/>
        </p:nvSpPr>
        <p:spPr>
          <a:xfrm>
            <a:off x="199965" y="1003448"/>
            <a:ext cx="5366084" cy="5674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0000"/>
                </a:solidFill>
              </a:rPr>
              <a:t>The problem: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You’re working on a large project with: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Thousands of lines of code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Hundreds of files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Hundreds of packages / modules with dependencies…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80E2F0-9947-E24E-9660-0C066B99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912" y="2017702"/>
            <a:ext cx="5718225" cy="38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7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1957-C224-4D49-BD3C-3DCD1D26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Systems (VCS) solve this problem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7696A-9E32-F14A-AAB7-900AE496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411" y="2018130"/>
            <a:ext cx="6140116" cy="29509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Allowing users the option to edit code in parallel</a:t>
            </a:r>
          </a:p>
          <a:p>
            <a:pPr marL="0" indent="0">
              <a:buNone/>
            </a:pPr>
            <a:r>
              <a:rPr lang="en-US" dirty="0"/>
              <a:t>2) Keep track of changes as you go through</a:t>
            </a:r>
          </a:p>
          <a:p>
            <a:pPr marL="0" indent="0">
              <a:buNone/>
            </a:pPr>
            <a:r>
              <a:rPr lang="en-US" dirty="0"/>
              <a:t>3) Be flexible in moving between different versions of the same code</a:t>
            </a:r>
          </a:p>
        </p:txBody>
      </p:sp>
    </p:spTree>
    <p:extLst>
      <p:ext uri="{BB962C8B-B14F-4D97-AF65-F5344CB8AC3E}">
        <p14:creationId xmlns:p14="http://schemas.microsoft.com/office/powerpoint/2010/main" val="194901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A738E-FFB8-A144-B372-459FB52B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79" y="136525"/>
            <a:ext cx="10515600" cy="1325563"/>
          </a:xfrm>
        </p:spPr>
        <p:txBody>
          <a:bodyPr/>
          <a:lstStyle/>
          <a:p>
            <a:r>
              <a:rPr lang="en-US" dirty="0"/>
              <a:t>Aims of today (‘learning objectives’)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130F-D5D8-1E4A-9FDC-827CA7197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2081965"/>
            <a:ext cx="8173453" cy="2977565"/>
          </a:xfrm>
        </p:spPr>
        <p:txBody>
          <a:bodyPr/>
          <a:lstStyle/>
          <a:p>
            <a:r>
              <a:rPr lang="en-US" dirty="0"/>
              <a:t>Overview of the historical context of version control</a:t>
            </a:r>
          </a:p>
          <a:p>
            <a:r>
              <a:rPr lang="en-US" dirty="0"/>
              <a:t>Build understanding of the major paradigms (centralized vs. distributed, git, </a:t>
            </a:r>
            <a:r>
              <a:rPr lang="en-US" dirty="0" err="1"/>
              <a:t>github</a:t>
            </a:r>
            <a:r>
              <a:rPr lang="en-US" dirty="0"/>
              <a:t>, etc.)</a:t>
            </a:r>
          </a:p>
          <a:p>
            <a:r>
              <a:rPr lang="en-US" dirty="0"/>
              <a:t>Familiarize with basic terminology ‘push’ / ‘pull’ / ‘repo’, etc.</a:t>
            </a:r>
          </a:p>
          <a:p>
            <a:r>
              <a:rPr lang="en-US" dirty="0"/>
              <a:t>Run through a ‘hello world’ style demo</a:t>
            </a:r>
          </a:p>
        </p:txBody>
      </p:sp>
    </p:spTree>
    <p:extLst>
      <p:ext uri="{BB962C8B-B14F-4D97-AF65-F5344CB8AC3E}">
        <p14:creationId xmlns:p14="http://schemas.microsoft.com/office/powerpoint/2010/main" val="152555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C6FA-05C0-064D-A455-0655E097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75811" cy="1325563"/>
          </a:xfrm>
        </p:spPr>
        <p:txBody>
          <a:bodyPr/>
          <a:lstStyle/>
          <a:p>
            <a:r>
              <a:rPr lang="en-US" dirty="0"/>
              <a:t>Disclaimer: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856AA-6498-B74D-92A1-B055808FC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915" y="1885783"/>
            <a:ext cx="5887453" cy="1651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Academics in some respects are ‘jack of all trades, master of none’…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410533-A4B0-C842-84A1-32B4AC9AD043}"/>
              </a:ext>
            </a:extLst>
          </p:cNvPr>
          <p:cNvSpPr txBox="1">
            <a:spLocks/>
          </p:cNvSpPr>
          <p:nvPr/>
        </p:nvSpPr>
        <p:spPr>
          <a:xfrm>
            <a:off x="2823409" y="4030580"/>
            <a:ext cx="6753727" cy="2117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…We write, we present, we code, we instruct, we mentor, we manage, we experiment, we administrate, we learn, we recruit, we do marketing, etc. etc.</a:t>
            </a:r>
          </a:p>
        </p:txBody>
      </p:sp>
    </p:spTree>
    <p:extLst>
      <p:ext uri="{BB962C8B-B14F-4D97-AF65-F5344CB8AC3E}">
        <p14:creationId xmlns:p14="http://schemas.microsoft.com/office/powerpoint/2010/main" val="121297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7427-AD65-2240-9BC7-8B27F1DA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brief history of Version Control Systems (VCS)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F3221-A2AF-1844-BEA2-AEA55B72A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641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1972 – Source Code Control Systems (SCCS)</a:t>
            </a:r>
          </a:p>
          <a:p>
            <a:pPr marL="0" indent="0">
              <a:buNone/>
            </a:pPr>
            <a:r>
              <a:rPr lang="en-US" dirty="0"/>
              <a:t>1982 – Revision Control Systems (RCS)</a:t>
            </a:r>
          </a:p>
          <a:p>
            <a:pPr marL="0" indent="0">
              <a:buNone/>
            </a:pPr>
            <a:r>
              <a:rPr lang="en-US" dirty="0"/>
              <a:t>1990 – Concurrent Versions System (CVS)</a:t>
            </a:r>
          </a:p>
          <a:p>
            <a:pPr marL="0" indent="0">
              <a:buNone/>
            </a:pPr>
            <a:r>
              <a:rPr lang="en-US" dirty="0"/>
              <a:t>2000 – Subversion (SVN)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examples of ‘centralized VCS’ </a:t>
            </a:r>
          </a:p>
        </p:txBody>
      </p:sp>
    </p:spTree>
    <p:extLst>
      <p:ext uri="{BB962C8B-B14F-4D97-AF65-F5344CB8AC3E}">
        <p14:creationId xmlns:p14="http://schemas.microsoft.com/office/powerpoint/2010/main" val="3143971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318E-DB3F-1F4A-AB5C-6DBE80DA8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 idea: a centralized VCS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01ADD-E81B-C64B-9950-1EF3D12CF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944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single, central computer saves the </a:t>
            </a:r>
            <a:r>
              <a:rPr lang="en-US" i="1" dirty="0"/>
              <a:t>repository</a:t>
            </a:r>
          </a:p>
          <a:p>
            <a:r>
              <a:rPr lang="en-US" dirty="0"/>
              <a:t>The repository (</a:t>
            </a:r>
            <a:r>
              <a:rPr lang="en-US" i="1" dirty="0"/>
              <a:t>repo</a:t>
            </a:r>
            <a:r>
              <a:rPr lang="en-US" dirty="0"/>
              <a:t>) keeps all the files along with historical versions</a:t>
            </a:r>
          </a:p>
          <a:p>
            <a:r>
              <a:rPr lang="en-US" dirty="0"/>
              <a:t>Users </a:t>
            </a:r>
            <a:r>
              <a:rPr lang="en-US" i="1" dirty="0"/>
              <a:t>checkout</a:t>
            </a:r>
            <a:r>
              <a:rPr lang="en-US" dirty="0"/>
              <a:t> copies from the main server</a:t>
            </a:r>
          </a:p>
          <a:p>
            <a:r>
              <a:rPr lang="en-US" dirty="0"/>
              <a:t>Local changes are not versioned</a:t>
            </a:r>
          </a:p>
          <a:p>
            <a:r>
              <a:rPr lang="en-US" dirty="0"/>
              <a:t>When you’re done, you </a:t>
            </a:r>
            <a:r>
              <a:rPr lang="en-US" i="1" dirty="0" err="1"/>
              <a:t>checkin</a:t>
            </a:r>
            <a:r>
              <a:rPr lang="en-US" i="1" dirty="0"/>
              <a:t> </a:t>
            </a:r>
            <a:r>
              <a:rPr lang="en-US" dirty="0"/>
              <a:t>back to the server which increments the repos version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EBB9A-645E-EF4F-98E3-A0567DD0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00" y="1825625"/>
            <a:ext cx="57277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9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24D9-5CAC-D348-832B-4E825115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downsides to centralized VCSs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D3631-B2D0-8643-9B38-0BAB3666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874" y="1813593"/>
            <a:ext cx="6140116" cy="3696870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You require a connection to the server to check in or check out</a:t>
            </a:r>
          </a:p>
          <a:p>
            <a:pPr marL="514350" indent="-514350">
              <a:buAutoNum type="arabicParenR"/>
            </a:pPr>
            <a:r>
              <a:rPr lang="en-US" dirty="0"/>
              <a:t>Making changes can be very slow if you have a slow connection</a:t>
            </a:r>
          </a:p>
          <a:p>
            <a:pPr marL="514350" indent="-514350">
              <a:buAutoNum type="arabicParenR"/>
            </a:pPr>
            <a:r>
              <a:rPr lang="en-US" dirty="0"/>
              <a:t>Unable to apply your own local version control -&gt; the centralized source code receives your entire update in one go</a:t>
            </a:r>
          </a:p>
        </p:txBody>
      </p:sp>
    </p:spTree>
    <p:extLst>
      <p:ext uri="{BB962C8B-B14F-4D97-AF65-F5344CB8AC3E}">
        <p14:creationId xmlns:p14="http://schemas.microsoft.com/office/powerpoint/2010/main" val="337582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2F64-8F99-2648-B047-BC3F0EE5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31" y="545599"/>
            <a:ext cx="10515600" cy="1325563"/>
          </a:xfrm>
        </p:spPr>
        <p:txBody>
          <a:bodyPr/>
          <a:lstStyle/>
          <a:p>
            <a:r>
              <a:rPr lang="en-US" dirty="0"/>
              <a:t>History of distributed VCS (DVCS)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41AA-FCDC-8B42-AA06-F1A041A2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8762"/>
            <a:ext cx="3890211" cy="2481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2001 – GNU arch</a:t>
            </a:r>
          </a:p>
          <a:p>
            <a:pPr marL="0" indent="0">
              <a:buNone/>
            </a:pPr>
            <a:r>
              <a:rPr lang="en-US" dirty="0"/>
              <a:t>2005 – Git</a:t>
            </a:r>
          </a:p>
          <a:p>
            <a:pPr marL="0" indent="0">
              <a:buNone/>
            </a:pPr>
            <a:r>
              <a:rPr lang="en-US" dirty="0"/>
              <a:t>2005 – Mercurial (Hg)</a:t>
            </a:r>
          </a:p>
          <a:p>
            <a:pPr marL="0" indent="0">
              <a:buNone/>
            </a:pPr>
            <a:r>
              <a:rPr lang="en-US" dirty="0"/>
              <a:t>2007 – Bazaar (BZR)</a:t>
            </a:r>
          </a:p>
        </p:txBody>
      </p:sp>
    </p:spTree>
    <p:extLst>
      <p:ext uri="{BB962C8B-B14F-4D97-AF65-F5344CB8AC3E}">
        <p14:creationId xmlns:p14="http://schemas.microsoft.com/office/powerpoint/2010/main" val="246657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74C9-0D8B-5245-95D8-30A21728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94" y="100431"/>
            <a:ext cx="10515600" cy="1325563"/>
          </a:xfrm>
        </p:spPr>
        <p:txBody>
          <a:bodyPr/>
          <a:lstStyle/>
          <a:p>
            <a:r>
              <a:rPr lang="en-US" dirty="0"/>
              <a:t>Centralized vs. distributed VCS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A40A7-ED0D-1948-9186-01B06291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16" y="1546309"/>
            <a:ext cx="8213557" cy="46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D2FA-16FC-6C47-9DF0-CDE29CA6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Unintuitive idea: Distributed VCSs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D92D-E11F-DF49-BE0A-FABE9D7F2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257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clone</a:t>
            </a:r>
            <a:r>
              <a:rPr lang="en-US" dirty="0"/>
              <a:t> of the main repo is kept on your local machine</a:t>
            </a:r>
          </a:p>
          <a:p>
            <a:r>
              <a:rPr lang="en-US" dirty="0"/>
              <a:t>Your local repo acts as if it were the filesystem in a centralized system. You can </a:t>
            </a:r>
            <a:r>
              <a:rPr lang="en-US" i="1" dirty="0"/>
              <a:t>update</a:t>
            </a:r>
            <a:r>
              <a:rPr lang="en-US" dirty="0"/>
              <a:t> your local repo with changes other users have made to the server</a:t>
            </a:r>
          </a:p>
          <a:p>
            <a:r>
              <a:rPr lang="en-US" dirty="0"/>
              <a:t>You </a:t>
            </a:r>
            <a:r>
              <a:rPr lang="en-US" i="1" dirty="0"/>
              <a:t>commit </a:t>
            </a:r>
            <a:r>
              <a:rPr lang="en-US" dirty="0"/>
              <a:t>any changes locally (this is equivalent to check in with centralized systems)</a:t>
            </a:r>
          </a:p>
          <a:p>
            <a:r>
              <a:rPr lang="en-US" dirty="0"/>
              <a:t>You </a:t>
            </a:r>
            <a:r>
              <a:rPr lang="en-US" i="1" dirty="0"/>
              <a:t>push</a:t>
            </a:r>
            <a:r>
              <a:rPr lang="en-US" dirty="0"/>
              <a:t> and </a:t>
            </a:r>
            <a:r>
              <a:rPr lang="en-US" i="1" dirty="0"/>
              <a:t>pull</a:t>
            </a:r>
            <a:r>
              <a:rPr lang="en-US" dirty="0"/>
              <a:t> changes from your local repo to the server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35154-CD4D-144D-A5F1-E6454035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635" y="1905418"/>
            <a:ext cx="3806675" cy="42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2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24D9-5CAC-D348-832B-4E825115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 VCSs solves the shortcomings of centralized VCSs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D3631-B2D0-8643-9B38-0BAB3666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42" y="2306888"/>
            <a:ext cx="6140116" cy="369687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/>
              <a:t>Allows sophisticated version control offline</a:t>
            </a:r>
          </a:p>
          <a:p>
            <a:pPr marL="514350" indent="-514350">
              <a:buAutoNum type="arabicParenR"/>
            </a:pPr>
            <a:r>
              <a:rPr lang="en-US" dirty="0"/>
              <a:t>You don’t rely on a remote connection so data transfer is never an issue</a:t>
            </a:r>
          </a:p>
          <a:p>
            <a:pPr marL="514350" indent="-514350">
              <a:buAutoNum type="arabicParenR"/>
            </a:pPr>
            <a:r>
              <a:rPr lang="en-US" dirty="0"/>
              <a:t>The server repo can keep track of many people’s version history</a:t>
            </a:r>
          </a:p>
        </p:txBody>
      </p:sp>
    </p:spTree>
    <p:extLst>
      <p:ext uri="{BB962C8B-B14F-4D97-AF65-F5344CB8AC3E}">
        <p14:creationId xmlns:p14="http://schemas.microsoft.com/office/powerpoint/2010/main" val="13771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6304B0B-7151-0545-A12C-5173C7B3C4DA}"/>
              </a:ext>
            </a:extLst>
          </p:cNvPr>
          <p:cNvSpPr txBox="1"/>
          <p:nvPr/>
        </p:nvSpPr>
        <p:spPr>
          <a:xfrm>
            <a:off x="456640" y="64762"/>
            <a:ext cx="11478685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Introduction to version control in computer programming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80E2F0-9947-E24E-9660-0C066B998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912" y="2017702"/>
            <a:ext cx="5718225" cy="3814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8409E-C14E-6D42-B756-3739A5463CC9}"/>
              </a:ext>
            </a:extLst>
          </p:cNvPr>
          <p:cNvSpPr txBox="1"/>
          <p:nvPr/>
        </p:nvSpPr>
        <p:spPr>
          <a:xfrm>
            <a:off x="604970" y="2315837"/>
            <a:ext cx="5276489" cy="26652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0000"/>
                </a:solidFill>
              </a:rPr>
              <a:t>The problem: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000000"/>
                </a:solidFill>
              </a:rPr>
              <a:t>There are dozens of other people working on the same project at the same time…</a:t>
            </a:r>
          </a:p>
        </p:txBody>
      </p:sp>
    </p:spTree>
    <p:extLst>
      <p:ext uri="{BB962C8B-B14F-4D97-AF65-F5344CB8AC3E}">
        <p14:creationId xmlns:p14="http://schemas.microsoft.com/office/powerpoint/2010/main" val="2471772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057B-A1CA-1D4C-BED3-1D7FFAC8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redundancy in distributed VCSs which is confusing and weird, but adds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E9601-71A1-184E-B8E9-60C38C987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442" y="1897814"/>
            <a:ext cx="8125326" cy="4351338"/>
          </a:xfrm>
        </p:spPr>
        <p:txBody>
          <a:bodyPr/>
          <a:lstStyle/>
          <a:p>
            <a:r>
              <a:rPr lang="en-US" dirty="0"/>
              <a:t>Commit and push </a:t>
            </a:r>
            <a:r>
              <a:rPr lang="en-US" dirty="0" err="1"/>
              <a:t>kinda</a:t>
            </a:r>
            <a:r>
              <a:rPr lang="en-US" dirty="0"/>
              <a:t> mean the same thing, except you ‘commit’ to your local repo and you ‘push’ to the server</a:t>
            </a:r>
          </a:p>
          <a:p>
            <a:r>
              <a:rPr lang="en-US" dirty="0"/>
              <a:t>Similarly, update and pull </a:t>
            </a:r>
            <a:r>
              <a:rPr lang="en-US" dirty="0" err="1"/>
              <a:t>kinda</a:t>
            </a:r>
            <a:r>
              <a:rPr lang="en-US" dirty="0"/>
              <a:t> mean the same thing, except you ‘update’ from the server and you ‘pull’ from your local repo to your </a:t>
            </a:r>
            <a:r>
              <a:rPr lang="en-US" i="1" dirty="0"/>
              <a:t>working copy</a:t>
            </a:r>
          </a:p>
          <a:p>
            <a:r>
              <a:rPr lang="en-US" b="1" u="sng" dirty="0"/>
              <a:t>The main point of it is that many collaborators can keep track of their code separately and offline, and changes kept track of</a:t>
            </a:r>
          </a:p>
        </p:txBody>
      </p:sp>
    </p:spTree>
    <p:extLst>
      <p:ext uri="{BB962C8B-B14F-4D97-AF65-F5344CB8AC3E}">
        <p14:creationId xmlns:p14="http://schemas.microsoft.com/office/powerpoint/2010/main" val="281102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74C9-0D8B-5245-95D8-30A21728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94" y="100431"/>
            <a:ext cx="10515600" cy="1325563"/>
          </a:xfrm>
        </p:spPr>
        <p:txBody>
          <a:bodyPr/>
          <a:lstStyle/>
          <a:p>
            <a:r>
              <a:rPr lang="en-US" dirty="0"/>
              <a:t>Centralized vs. distributed VCS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2E3D2-87D4-9F4A-A91A-32A84C10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869" y="2261937"/>
            <a:ext cx="6314048" cy="2787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ADCA62-469B-3048-9C94-DBBEF56F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94" y="2036022"/>
            <a:ext cx="5235570" cy="345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87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6B43E2-C270-EB44-AE77-1B891101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30" y="1615953"/>
            <a:ext cx="6733675" cy="45911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0A24CE-8727-6D42-BC19-4319854EB08D}"/>
                  </a:ext>
                </a:extLst>
              </p:cNvPr>
              <p:cNvSpPr txBox="1"/>
              <p:nvPr/>
            </p:nvSpPr>
            <p:spPr>
              <a:xfrm>
                <a:off x="589547" y="216567"/>
                <a:ext cx="103832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GitHub: </a:t>
                </a:r>
                <a:r>
                  <a:rPr lang="en-US" sz="2800" dirty="0"/>
                  <a:t>An extra layer of complexity… but also a whole new way of doing things… </a:t>
                </a:r>
                <a:r>
                  <a:rPr lang="en-US" sz="2800" dirty="0">
                    <a:ea typeface="Cambria Math" panose="02040503050406030204" pitchFamily="18" charset="0"/>
                  </a:rPr>
                  <a:t>Git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800" dirty="0"/>
                  <a:t> Github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0A24CE-8727-6D42-BC19-4319854EB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7" y="216567"/>
                <a:ext cx="10383253" cy="954107"/>
              </a:xfrm>
              <a:prstGeom prst="rect">
                <a:avLst/>
              </a:prstGeom>
              <a:blipFill>
                <a:blip r:embed="rId3"/>
                <a:stretch>
                  <a:fillRect l="-1099" t="-526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46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1CF2-380A-4A4F-9F13-A0EB22AB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16" y="485441"/>
            <a:ext cx="10515600" cy="1325563"/>
          </a:xfrm>
        </p:spPr>
        <p:txBody>
          <a:bodyPr/>
          <a:lstStyle/>
          <a:p>
            <a:r>
              <a:rPr lang="en-US" dirty="0"/>
              <a:t>With a GitHub account you can show off your: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12624-2D10-9740-82F1-26AC24A5C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52" y="2258763"/>
            <a:ext cx="5406189" cy="23012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Ability to collaborate</a:t>
            </a:r>
          </a:p>
          <a:p>
            <a:r>
              <a:rPr lang="en-US" dirty="0"/>
              <a:t>Diversity of knowledge / skills</a:t>
            </a:r>
          </a:p>
          <a:p>
            <a:r>
              <a:rPr lang="en-US" dirty="0"/>
              <a:t>Awareness of major paradigms</a:t>
            </a:r>
          </a:p>
          <a:p>
            <a:r>
              <a:rPr lang="en-US" dirty="0"/>
              <a:t>Familiarity with version control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109497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74DC-4F0B-FA40-BBDA-9562E43E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32" y="1135147"/>
            <a:ext cx="972552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 can be a really great way to collaborate remotely, and to market yourself to potential employers and graduate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75EC7-E268-1440-9A48-424BD7A21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043" y="3161131"/>
            <a:ext cx="4936958" cy="7130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https://github.com/dtalmy/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60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AA5D-4E05-6547-92D6-0431BBF3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874" y="2578936"/>
            <a:ext cx="3673642" cy="1325563"/>
          </a:xfrm>
        </p:spPr>
        <p:txBody>
          <a:bodyPr/>
          <a:lstStyle/>
          <a:p>
            <a:r>
              <a:rPr lang="en-US" dirty="0"/>
              <a:t>Back to VCSs…</a:t>
            </a:r>
          </a:p>
        </p:txBody>
      </p:sp>
    </p:spTree>
    <p:extLst>
      <p:ext uri="{BB962C8B-B14F-4D97-AF65-F5344CB8AC3E}">
        <p14:creationId xmlns:p14="http://schemas.microsoft.com/office/powerpoint/2010/main" val="133568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8BE4-110A-A048-A09B-7D7D480A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192" y="1612232"/>
            <a:ext cx="5899484" cy="1990557"/>
          </a:xfrm>
        </p:spPr>
        <p:txBody>
          <a:bodyPr>
            <a:normAutofit fontScale="90000"/>
          </a:bodyPr>
          <a:lstStyle/>
          <a:p>
            <a:r>
              <a:rPr lang="en-US" dirty="0"/>
              <a:t>Person A and person B have been developing overlapping portions of code at the same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CC3D1-78B3-EB43-A201-C1781FE3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4331368"/>
            <a:ext cx="3336758" cy="1879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98A78-D8E2-CE49-A32B-D14B5729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34" y="4223083"/>
            <a:ext cx="3808497" cy="21456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B54ED0-1076-8B48-ACF6-A4F26727695C}"/>
              </a:ext>
            </a:extLst>
          </p:cNvPr>
          <p:cNvSpPr txBox="1">
            <a:spLocks/>
          </p:cNvSpPr>
          <p:nvPr/>
        </p:nvSpPr>
        <p:spPr>
          <a:xfrm>
            <a:off x="36896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Recall the old example:</a:t>
            </a:r>
          </a:p>
        </p:txBody>
      </p:sp>
    </p:spTree>
    <p:extLst>
      <p:ext uri="{BB962C8B-B14F-4D97-AF65-F5344CB8AC3E}">
        <p14:creationId xmlns:p14="http://schemas.microsoft.com/office/powerpoint/2010/main" val="1431850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8BE4-110A-A048-A09B-7D7D480A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192" y="1455821"/>
            <a:ext cx="5899484" cy="1990557"/>
          </a:xfrm>
        </p:spPr>
        <p:txBody>
          <a:bodyPr>
            <a:normAutofit fontScale="90000"/>
          </a:bodyPr>
          <a:lstStyle/>
          <a:p>
            <a:r>
              <a:rPr lang="en-US" dirty="0"/>
              <a:t>Person A wants to develop and test different subunits of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CC3D1-78B3-EB43-A201-C1781FE3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4331368"/>
            <a:ext cx="3336758" cy="18798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B54ED0-1076-8B48-ACF6-A4F26727695C}"/>
              </a:ext>
            </a:extLst>
          </p:cNvPr>
          <p:cNvSpPr txBox="1">
            <a:spLocks/>
          </p:cNvSpPr>
          <p:nvPr/>
        </p:nvSpPr>
        <p:spPr>
          <a:xfrm>
            <a:off x="36896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Now imagine a slight modification: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ED813-E8DE-7F46-A441-40B920D65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42" y="4331368"/>
            <a:ext cx="3336758" cy="18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7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A01A-6B49-0E41-9EE7-337DE4E3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Branching</a:t>
            </a:r>
            <a:r>
              <a:rPr lang="en-US" dirty="0"/>
              <a:t> allows a single user to test different subunits of code in parallel locally without crashing a server repo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A8B7E-8BD4-7140-91D0-C3DBEA91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038" y="2021306"/>
            <a:ext cx="6715626" cy="44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1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A01A-6B49-0E41-9EE7-337DE4E3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Merging</a:t>
            </a:r>
            <a:r>
              <a:rPr lang="en-US" dirty="0"/>
              <a:t> allows changes in different branches to be reconciled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A8B7E-8BD4-7140-91D0-C3DBEA91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1925053"/>
            <a:ext cx="6715626" cy="44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2">
            <a:hlinkClick r:id="" action="ppaction://media"/>
            <a:extLst>
              <a:ext uri="{FF2B5EF4-FFF2-40B4-BE49-F238E27FC236}">
                <a16:creationId xmlns:a16="http://schemas.microsoft.com/office/drawing/2014/main" id="{B0EF111B-1390-604E-8808-6691925203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6596" y="1175656"/>
            <a:ext cx="7989208" cy="3994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FAFFB-C9FC-4646-886F-B1F38FEF8B0E}"/>
              </a:ext>
            </a:extLst>
          </p:cNvPr>
          <p:cNvSpPr txBox="1"/>
          <p:nvPr/>
        </p:nvSpPr>
        <p:spPr>
          <a:xfrm>
            <a:off x="319315" y="290285"/>
            <a:ext cx="4416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real modeling example: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A7BF5-DE28-7A48-BE8C-917BBC917EB7}"/>
              </a:ext>
            </a:extLst>
          </p:cNvPr>
          <p:cNvSpPr txBox="1"/>
          <p:nvPr/>
        </p:nvSpPr>
        <p:spPr>
          <a:xfrm>
            <a:off x="1041018" y="5316595"/>
            <a:ext cx="99438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Sea surface temperature on a global grid: system of discretized partial differential equations solved on a high performance computing cluster</a:t>
            </a:r>
          </a:p>
        </p:txBody>
      </p:sp>
    </p:spTree>
    <p:extLst>
      <p:ext uri="{BB962C8B-B14F-4D97-AF65-F5344CB8AC3E}">
        <p14:creationId xmlns:p14="http://schemas.microsoft.com/office/powerpoint/2010/main" val="31028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74C9-0D8B-5245-95D8-30A21728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94" y="100431"/>
            <a:ext cx="10515600" cy="1325563"/>
          </a:xfrm>
        </p:spPr>
        <p:txBody>
          <a:bodyPr/>
          <a:lstStyle/>
          <a:p>
            <a:r>
              <a:rPr lang="en-US" dirty="0"/>
              <a:t>Centralized vs. distributed VCS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2E3D2-87D4-9F4A-A91A-32A84C10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869" y="2261937"/>
            <a:ext cx="6314048" cy="2787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ADCA62-469B-3048-9C94-DBBEF56F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94" y="2036022"/>
            <a:ext cx="5235570" cy="3459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8FBAB-8416-474A-A062-A8A21921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86" y="5257255"/>
            <a:ext cx="1309311" cy="73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1E608-4387-EB49-99A1-693DE927F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196" y="5257255"/>
            <a:ext cx="1255294" cy="707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1D7C53-1805-B14A-A59E-F95532C16B0B}"/>
              </a:ext>
            </a:extLst>
          </p:cNvPr>
          <p:cNvSpPr txBox="1"/>
          <p:nvPr/>
        </p:nvSpPr>
        <p:spPr>
          <a:xfrm>
            <a:off x="4837610" y="542619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2C59A7-DC5E-784E-9A43-4EE553CF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572" y="5721230"/>
            <a:ext cx="1309311" cy="73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5636B-2395-844F-9128-9BECF2004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232" y="5751662"/>
            <a:ext cx="1255294" cy="707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79251-67CD-B141-BB01-013569BE5D8E}"/>
              </a:ext>
            </a:extLst>
          </p:cNvPr>
          <p:cNvSpPr txBox="1"/>
          <p:nvPr/>
        </p:nvSpPr>
        <p:spPr>
          <a:xfrm>
            <a:off x="10665530" y="59206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3686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944F-70F0-9D47-89D8-B63679C4D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531686"/>
            <a:ext cx="3878179" cy="58691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repo</a:t>
            </a:r>
          </a:p>
          <a:p>
            <a:r>
              <a:rPr lang="en-US" dirty="0"/>
              <a:t>clone</a:t>
            </a:r>
          </a:p>
          <a:p>
            <a:r>
              <a:rPr lang="en-US" dirty="0"/>
              <a:t>pull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commit</a:t>
            </a:r>
          </a:p>
          <a:p>
            <a:r>
              <a:rPr lang="en-US" dirty="0"/>
              <a:t>branch</a:t>
            </a:r>
          </a:p>
          <a:p>
            <a:r>
              <a:rPr lang="en-US" dirty="0"/>
              <a:t>merge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haven’t even covered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add</a:t>
            </a:r>
          </a:p>
          <a:p>
            <a:r>
              <a:rPr lang="en-US" dirty="0"/>
              <a:t>diff </a:t>
            </a:r>
          </a:p>
          <a:p>
            <a:r>
              <a:rPr lang="en-US" dirty="0"/>
              <a:t>log 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DEA3C7-5FB1-D242-9766-6AEDF4D1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762" y="396542"/>
            <a:ext cx="4239127" cy="1325563"/>
          </a:xfrm>
        </p:spPr>
        <p:txBody>
          <a:bodyPr/>
          <a:lstStyle/>
          <a:p>
            <a:r>
              <a:rPr lang="en-US" dirty="0"/>
              <a:t>…Lots of terms…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DBDEA-68F4-BB4F-838E-DA562E4A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220" y="2392195"/>
            <a:ext cx="5062212" cy="350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0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99C3-C59B-5F47-A990-F2AEB0B6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21" y="377157"/>
            <a:ext cx="7379368" cy="1325563"/>
          </a:xfrm>
        </p:spPr>
        <p:txBody>
          <a:bodyPr/>
          <a:lstStyle/>
          <a:p>
            <a:r>
              <a:rPr lang="en-US" dirty="0"/>
              <a:t>Remainder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B207E-1617-514A-8A62-CF97DD1A8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410" y="1885783"/>
            <a:ext cx="7499684" cy="4351338"/>
          </a:xfrm>
        </p:spPr>
        <p:txBody>
          <a:bodyPr/>
          <a:lstStyle/>
          <a:p>
            <a:r>
              <a:rPr lang="en-US" dirty="0"/>
              <a:t>Installing Git: </a:t>
            </a:r>
            <a:r>
              <a:rPr lang="en-US" dirty="0">
                <a:hlinkClick r:id="rId2"/>
              </a:rPr>
              <a:t>https://git-scm.com/book/en/v2/Getting-Started-Installing-Git</a:t>
            </a:r>
            <a:r>
              <a:rPr lang="en-US" dirty="0"/>
              <a:t> </a:t>
            </a:r>
          </a:p>
          <a:p>
            <a:r>
              <a:rPr lang="en-US" dirty="0"/>
              <a:t>Quick demo with the repo for this years phytoplankton SRE: </a:t>
            </a:r>
            <a:r>
              <a:rPr lang="en-US" dirty="0">
                <a:hlinkClick r:id="rId3"/>
              </a:rPr>
              <a:t>https://github.com/dtalmy/sre2020</a:t>
            </a:r>
            <a:endParaRPr lang="en-US" dirty="0"/>
          </a:p>
          <a:p>
            <a:r>
              <a:rPr lang="en-US" dirty="0"/>
              <a:t>Starting a new repo from scratch </a:t>
            </a:r>
          </a:p>
          <a:p>
            <a:r>
              <a:rPr lang="en-US" dirty="0"/>
              <a:t>Pointers for self-learning</a:t>
            </a:r>
          </a:p>
        </p:txBody>
      </p:sp>
    </p:spTree>
    <p:extLst>
      <p:ext uri="{BB962C8B-B14F-4D97-AF65-F5344CB8AC3E}">
        <p14:creationId xmlns:p14="http://schemas.microsoft.com/office/powerpoint/2010/main" val="2985173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6869-2336-6C4E-B2EE-07D130B2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9" y="196683"/>
            <a:ext cx="4876800" cy="1325563"/>
          </a:xfrm>
        </p:spPr>
        <p:txBody>
          <a:bodyPr/>
          <a:lstStyle/>
          <a:p>
            <a:r>
              <a:rPr lang="en-US" dirty="0"/>
              <a:t>…a quick recap…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4348D-F20F-CC43-AA77-A95D1136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454" y="859464"/>
            <a:ext cx="7593552" cy="50171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99C727-90D8-FB44-9445-860C78A56C6F}"/>
              </a:ext>
            </a:extLst>
          </p:cNvPr>
          <p:cNvCxnSpPr>
            <a:cxnSpLocks/>
          </p:cNvCxnSpPr>
          <p:nvPr/>
        </p:nvCxnSpPr>
        <p:spPr>
          <a:xfrm>
            <a:off x="2964250" y="5065295"/>
            <a:ext cx="1860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085E53-061D-2D49-8265-5AC698F6D191}"/>
              </a:ext>
            </a:extLst>
          </p:cNvPr>
          <p:cNvSpPr txBox="1"/>
          <p:nvPr/>
        </p:nvSpPr>
        <p:spPr>
          <a:xfrm>
            <a:off x="224590" y="474044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have many branches locally which all communicate separately with the local repo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9D2511-CD6F-0E4D-8FBE-C01D64866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49" y="5955087"/>
            <a:ext cx="1309311" cy="73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7468EB-D202-C549-BEA4-025DB0C1A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583" y="5940770"/>
            <a:ext cx="1255294" cy="707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CE070A-A8D2-4744-BD28-FE5F3BC414AE}"/>
              </a:ext>
            </a:extLst>
          </p:cNvPr>
          <p:cNvSpPr txBox="1"/>
          <p:nvPr/>
        </p:nvSpPr>
        <p:spPr>
          <a:xfrm>
            <a:off x="10094494" y="610970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89272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64BC-4BA9-004C-8FFB-E14B029F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43" y="515268"/>
            <a:ext cx="9039726" cy="1325563"/>
          </a:xfrm>
        </p:spPr>
        <p:txBody>
          <a:bodyPr/>
          <a:lstStyle/>
          <a:p>
            <a:r>
              <a:rPr lang="en-US" dirty="0"/>
              <a:t>This complexity necessitates a specific workflow within your working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8B641-06D7-EB4A-9CC9-C120DC73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11" y="2105526"/>
            <a:ext cx="6975141" cy="42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2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8BE4-110A-A048-A09B-7D7D480A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192" y="1371600"/>
            <a:ext cx="5899484" cy="1990557"/>
          </a:xfrm>
        </p:spPr>
        <p:txBody>
          <a:bodyPr>
            <a:normAutofit fontScale="90000"/>
          </a:bodyPr>
          <a:lstStyle/>
          <a:p>
            <a:r>
              <a:rPr lang="en-US" dirty="0"/>
              <a:t>Person A and person B have been developing overlapping portions of code at the same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CC3D1-78B3-EB43-A201-C1781FE3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21" y="4331368"/>
            <a:ext cx="3336758" cy="1879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298A78-D8E2-CE49-A32B-D14B57298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934" y="4223083"/>
            <a:ext cx="3808497" cy="214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7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A01A-6B49-0E41-9EE7-337DE4E3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different versions of the code and you don’t know how to merge them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A8B7E-8BD4-7140-91D0-C3DBEA91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1925053"/>
            <a:ext cx="6715626" cy="44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3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8BE4-110A-A048-A09B-7D7D480A1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295" y="1828800"/>
            <a:ext cx="5899484" cy="1990557"/>
          </a:xfrm>
        </p:spPr>
        <p:txBody>
          <a:bodyPr>
            <a:normAutofit fontScale="90000"/>
          </a:bodyPr>
          <a:lstStyle/>
          <a:p>
            <a:r>
              <a:rPr lang="en-US" dirty="0"/>
              <a:t>..or… somewhere along the way, the code stops working and you don’t know where the bug is…</a:t>
            </a:r>
          </a:p>
        </p:txBody>
      </p:sp>
    </p:spTree>
    <p:extLst>
      <p:ext uri="{BB962C8B-B14F-4D97-AF65-F5344CB8AC3E}">
        <p14:creationId xmlns:p14="http://schemas.microsoft.com/office/powerpoint/2010/main" val="65699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A01A-6B49-0E41-9EE7-337DE4E3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thousands of lines of code, and you don’t know which line caused the bug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C4E4A-AEF7-284C-8BE1-B139938D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6" y="1962343"/>
            <a:ext cx="11201400" cy="47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9B0213-E562-774C-A707-CBEBA2228F6D}"/>
              </a:ext>
            </a:extLst>
          </p:cNvPr>
          <p:cNvSpPr txBox="1"/>
          <p:nvPr/>
        </p:nvSpPr>
        <p:spPr>
          <a:xfrm>
            <a:off x="1828800" y="2433886"/>
            <a:ext cx="3272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…leads to a lot of wasted time and effort…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B4F9C-DE04-8A4F-830C-1CB12837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1582821"/>
            <a:ext cx="4381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5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5AE3-5E38-0343-AB94-8139F000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issue is very widespread in industry and academia, e.g.: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DF951-6CD0-4845-9C1D-E37B25932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163" y="2427203"/>
            <a:ext cx="8257674" cy="2914818"/>
          </a:xfrm>
        </p:spPr>
        <p:txBody>
          <a:bodyPr>
            <a:normAutofit/>
          </a:bodyPr>
          <a:lstStyle/>
          <a:p>
            <a:r>
              <a:rPr lang="en-US" dirty="0"/>
              <a:t>Weather forecasting models</a:t>
            </a:r>
          </a:p>
          <a:p>
            <a:r>
              <a:rPr lang="en-US" dirty="0"/>
              <a:t>Tech companies that run social media platforms</a:t>
            </a:r>
          </a:p>
          <a:p>
            <a:r>
              <a:rPr lang="en-US" dirty="0"/>
              <a:t>Particle physics</a:t>
            </a:r>
          </a:p>
          <a:p>
            <a:r>
              <a:rPr lang="en-US" dirty="0"/>
              <a:t>Booking systems</a:t>
            </a:r>
          </a:p>
          <a:p>
            <a:r>
              <a:rPr lang="en-US" dirty="0"/>
              <a:t>Etc.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69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1016</Words>
  <Application>Microsoft Macintosh PowerPoint</Application>
  <PresentationFormat>Widescreen</PresentationFormat>
  <Paragraphs>118</Paragraphs>
  <Slides>34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Person A and person B have been developing overlapping portions of code at the same time</vt:lpstr>
      <vt:lpstr>You have different versions of the code and you don’t know how to merge them together</vt:lpstr>
      <vt:lpstr>..or… somewhere along the way, the code stops working and you don’t know where the bug is…</vt:lpstr>
      <vt:lpstr>You have thousands of lines of code, and you don’t know which line caused the bug</vt:lpstr>
      <vt:lpstr>PowerPoint Presentation</vt:lpstr>
      <vt:lpstr>This issue is very widespread in industry and academia, e.g.:</vt:lpstr>
      <vt:lpstr>Version Control Systems (VCS) solve this problem by:</vt:lpstr>
      <vt:lpstr>Aims of today (‘learning objectives’)</vt:lpstr>
      <vt:lpstr>Disclaimer:</vt:lpstr>
      <vt:lpstr>Very brief history of Version Control Systems (VCS)</vt:lpstr>
      <vt:lpstr>Intuitive idea: a centralized VCS</vt:lpstr>
      <vt:lpstr>Major downsides to centralized VCSs</vt:lpstr>
      <vt:lpstr>History of distributed VCS (DVCS)</vt:lpstr>
      <vt:lpstr>Centralized vs. distributed VCS</vt:lpstr>
      <vt:lpstr>Unintuitive idea: Distributed VCSs</vt:lpstr>
      <vt:lpstr>Decentralized VCSs solves the shortcomings of centralized VCSs</vt:lpstr>
      <vt:lpstr>There is redundancy in distributed VCSs which is confusing and weird, but adds flexibility</vt:lpstr>
      <vt:lpstr>Centralized vs. distributed VCS</vt:lpstr>
      <vt:lpstr>PowerPoint Presentation</vt:lpstr>
      <vt:lpstr>With a GitHub account you can show off your:</vt:lpstr>
      <vt:lpstr>GitHub can be a really great way to collaborate remotely, and to market yourself to potential employers and graduate advisors</vt:lpstr>
      <vt:lpstr>Back to VCSs…</vt:lpstr>
      <vt:lpstr>Person A and person B have been developing overlapping portions of code at the same time</vt:lpstr>
      <vt:lpstr>Person A wants to develop and test different subunits of code</vt:lpstr>
      <vt:lpstr>Branching allows a single user to test different subunits of code in parallel locally without crashing a server repo</vt:lpstr>
      <vt:lpstr>Merging allows changes in different branches to be reconciled</vt:lpstr>
      <vt:lpstr>Centralized vs. distributed VCS</vt:lpstr>
      <vt:lpstr>…Lots of terms…</vt:lpstr>
      <vt:lpstr>Remainder of this presentation</vt:lpstr>
      <vt:lpstr>…a quick recap…</vt:lpstr>
      <vt:lpstr>This complexity necessitates a specific workflow within your working copy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Talmy, David</dc:creator>
  <cp:lastModifiedBy>Talmy, David</cp:lastModifiedBy>
  <cp:revision>54</cp:revision>
  <dcterms:created xsi:type="dcterms:W3CDTF">2020-06-04T14:14:07Z</dcterms:created>
  <dcterms:modified xsi:type="dcterms:W3CDTF">2020-06-05T13:28:42Z</dcterms:modified>
</cp:coreProperties>
</file>